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18288000" cy="10287000"/>
  <p:notesSz cx="6858000" cy="9144000"/>
  <p:embeddedFontLst>
    <p:embeddedFont>
      <p:font typeface="DM Serif Display" panose="020B0604020202020204" charset="0"/>
      <p:regular r:id="rId20"/>
    </p:embeddedFont>
    <p:embeddedFont>
      <p:font typeface="Poppins Bold" panose="020B0604020202020204" charset="0"/>
      <p:regular r:id="rId21"/>
    </p:embeddedFont>
    <p:embeddedFont>
      <p:font typeface="Poppins" panose="020B0604020202020204" charset="0"/>
      <p:regular r:id="rId22"/>
    </p:embeddedFont>
    <p:embeddedFont>
      <p:font typeface="Arimo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oppins Light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A708E-841F-4FD6-9058-02F5D70AB830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408BA-6FD3-44DC-82E2-71BA4A143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2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408BA-6FD3-44DC-82E2-71BA4A1434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5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app-zxxyphmjaq-ue.a.run.app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09124" y="-90487"/>
            <a:ext cx="8177844" cy="8991929"/>
            <a:chOff x="0" y="0"/>
            <a:chExt cx="1356841" cy="1491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6841" cy="1491912"/>
            </a:xfrm>
            <a:custGeom>
              <a:avLst/>
              <a:gdLst/>
              <a:ahLst/>
              <a:cxnLst/>
              <a:rect l="l" t="t" r="r" b="b"/>
              <a:pathLst>
                <a:path w="1356841" h="1491912">
                  <a:moveTo>
                    <a:pt x="0" y="0"/>
                  </a:moveTo>
                  <a:lnTo>
                    <a:pt x="1356841" y="0"/>
                  </a:lnTo>
                  <a:lnTo>
                    <a:pt x="1356841" y="1491912"/>
                  </a:lnTo>
                  <a:lnTo>
                    <a:pt x="0" y="1491912"/>
                  </a:lnTo>
                  <a:close/>
                </a:path>
              </a:pathLst>
            </a:custGeom>
            <a:blipFill>
              <a:blip r:embed="rId2"/>
              <a:stretch>
                <a:fillRect t="-13673" b="-13673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887258" y="-90487"/>
            <a:ext cx="0" cy="1099031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2820653" y="8732777"/>
            <a:ext cx="3086100" cy="337330"/>
            <a:chOff x="0" y="0"/>
            <a:chExt cx="812800" cy="888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8844"/>
            </a:xfrm>
            <a:custGeom>
              <a:avLst/>
              <a:gdLst/>
              <a:ahLst/>
              <a:cxnLst/>
              <a:rect l="l" t="t" r="r" b="b"/>
              <a:pathLst>
                <a:path w="812800" h="88844">
                  <a:moveTo>
                    <a:pt x="0" y="0"/>
                  </a:moveTo>
                  <a:lnTo>
                    <a:pt x="812800" y="0"/>
                  </a:lnTo>
                  <a:lnTo>
                    <a:pt x="812800" y="88844"/>
                  </a:lnTo>
                  <a:lnTo>
                    <a:pt x="0" y="88844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145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-395653" y="3545807"/>
            <a:ext cx="2623833" cy="248510"/>
            <a:chOff x="0" y="0"/>
            <a:chExt cx="691051" cy="65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1051" cy="65451"/>
            </a:xfrm>
            <a:custGeom>
              <a:avLst/>
              <a:gdLst/>
              <a:ahLst/>
              <a:cxnLst/>
              <a:rect l="l" t="t" r="r" b="b"/>
              <a:pathLst>
                <a:path w="691051" h="65451">
                  <a:moveTo>
                    <a:pt x="0" y="0"/>
                  </a:moveTo>
                  <a:lnTo>
                    <a:pt x="691051" y="0"/>
                  </a:lnTo>
                  <a:lnTo>
                    <a:pt x="691051" y="65451"/>
                  </a:lnTo>
                  <a:lnTo>
                    <a:pt x="0" y="65451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91051" cy="12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11058" y="-90487"/>
            <a:ext cx="2918966" cy="2918966"/>
          </a:xfrm>
          <a:custGeom>
            <a:avLst/>
            <a:gdLst/>
            <a:ahLst/>
            <a:cxnLst/>
            <a:rect l="l" t="t" r="r" b="b"/>
            <a:pathLst>
              <a:path w="2918966" h="2918966">
                <a:moveTo>
                  <a:pt x="0" y="0"/>
                </a:moveTo>
                <a:lnTo>
                  <a:pt x="2918966" y="0"/>
                </a:lnTo>
                <a:lnTo>
                  <a:pt x="2918966" y="2918966"/>
                </a:lnTo>
                <a:lnTo>
                  <a:pt x="0" y="2918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63001" y="3927001"/>
            <a:ext cx="5971324" cy="58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9"/>
              </a:lnSpc>
            </a:pPr>
            <a:r>
              <a:rPr lang="en-US" sz="3270" dirty="0">
                <a:solidFill>
                  <a:srgbClr val="000000"/>
                </a:solidFill>
                <a:latin typeface="Poppins Light"/>
              </a:rPr>
              <a:t>by Smit </a:t>
            </a:r>
            <a:r>
              <a:rPr lang="en-US" sz="3270" dirty="0" err="1">
                <a:solidFill>
                  <a:srgbClr val="000000"/>
                </a:solidFill>
                <a:latin typeface="Poppins Light"/>
              </a:rPr>
              <a:t>Pancholi</a:t>
            </a:r>
            <a:endParaRPr lang="en-US" sz="3270" dirty="0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001" y="3169817"/>
            <a:ext cx="7923640" cy="86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4"/>
              </a:lnSpc>
              <a:spcBef>
                <a:spcPct val="0"/>
              </a:spcBef>
            </a:pPr>
            <a:r>
              <a:rPr lang="en-US" sz="4860">
                <a:solidFill>
                  <a:srgbClr val="000000"/>
                </a:solidFill>
                <a:latin typeface="Poppins"/>
              </a:rPr>
              <a:t>Airbnb Trends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3001" y="5805870"/>
            <a:ext cx="7923640" cy="1163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9"/>
              </a:lnSpc>
            </a:pPr>
            <a:r>
              <a:rPr lang="en-US" sz="3270" dirty="0">
                <a:solidFill>
                  <a:srgbClr val="000000"/>
                </a:solidFill>
                <a:latin typeface="Poppins Light"/>
              </a:rPr>
              <a:t>Visualization of Complex Data Project</a:t>
            </a:r>
          </a:p>
          <a:p>
            <a:pPr>
              <a:lnSpc>
                <a:spcPts val="4579"/>
              </a:lnSpc>
            </a:pPr>
            <a:endParaRPr lang="en-US" sz="3270" dirty="0">
              <a:solidFill>
                <a:srgbClr val="000000"/>
              </a:solidFill>
              <a:latin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142862" y="1264748"/>
            <a:ext cx="7450039" cy="4116668"/>
          </a:xfrm>
          <a:custGeom>
            <a:avLst/>
            <a:gdLst/>
            <a:ahLst/>
            <a:cxnLst/>
            <a:rect l="l" t="t" r="r" b="b"/>
            <a:pathLst>
              <a:path w="7450039" h="4116668">
                <a:moveTo>
                  <a:pt x="0" y="0"/>
                </a:moveTo>
                <a:lnTo>
                  <a:pt x="7450039" y="0"/>
                </a:lnTo>
                <a:lnTo>
                  <a:pt x="7450039" y="4116669"/>
                </a:lnTo>
                <a:lnTo>
                  <a:pt x="0" y="411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80902" y="5824463"/>
            <a:ext cx="5340585" cy="3889502"/>
          </a:xfrm>
          <a:custGeom>
            <a:avLst/>
            <a:gdLst/>
            <a:ahLst/>
            <a:cxnLst/>
            <a:rect l="l" t="t" r="r" b="b"/>
            <a:pathLst>
              <a:path w="5340585" h="3889502">
                <a:moveTo>
                  <a:pt x="0" y="0"/>
                </a:moveTo>
                <a:lnTo>
                  <a:pt x="5340586" y="0"/>
                </a:lnTo>
                <a:lnTo>
                  <a:pt x="5340586" y="3889502"/>
                </a:lnTo>
                <a:lnTo>
                  <a:pt x="0" y="3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790700"/>
            <a:ext cx="9361860" cy="6696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800600" y="876300"/>
            <a:ext cx="8610600" cy="8763000"/>
          </a:xfrm>
          <a:custGeom>
            <a:avLst/>
            <a:gdLst/>
            <a:ahLst/>
            <a:cxnLst/>
            <a:rect l="l" t="t" r="r" b="b"/>
            <a:pathLst>
              <a:path w="7951274" h="8025193">
                <a:moveTo>
                  <a:pt x="0" y="0"/>
                </a:moveTo>
                <a:lnTo>
                  <a:pt x="7951275" y="0"/>
                </a:lnTo>
                <a:lnTo>
                  <a:pt x="7951275" y="8025193"/>
                </a:lnTo>
                <a:lnTo>
                  <a:pt x="0" y="8025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6" r="-340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40731" y="238397"/>
            <a:ext cx="1930337" cy="631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173"/>
              </a:lnSpc>
            </a:pPr>
            <a:r>
              <a:rPr lang="en-US" sz="3600" dirty="0" smtClean="0">
                <a:solidFill>
                  <a:srgbClr val="000000"/>
                </a:solidFill>
                <a:latin typeface="DM Serif Display"/>
              </a:rPr>
              <a:t>Pair Plot</a:t>
            </a:r>
            <a:endParaRPr lang="en-US" sz="3600" dirty="0">
              <a:solidFill>
                <a:srgbClr val="000000"/>
              </a:solidFill>
              <a:latin typeface="DM Serif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5459044" y="8765007"/>
            <a:ext cx="930083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01244" y="952500"/>
            <a:ext cx="10515600" cy="6934200"/>
          </a:xfrm>
          <a:custGeom>
            <a:avLst/>
            <a:gdLst/>
            <a:ahLst/>
            <a:cxnLst/>
            <a:rect l="l" t="t" r="r" b="b"/>
            <a:pathLst>
              <a:path w="10935132" h="7174981">
                <a:moveTo>
                  <a:pt x="0" y="0"/>
                </a:moveTo>
                <a:lnTo>
                  <a:pt x="10935131" y="0"/>
                </a:lnTo>
                <a:lnTo>
                  <a:pt x="10935131" y="7174981"/>
                </a:lnTo>
                <a:lnTo>
                  <a:pt x="0" y="7174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0" y="2008949"/>
            <a:ext cx="6679512" cy="4821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99927" y="-117341"/>
            <a:ext cx="4835317" cy="11170089"/>
            <a:chOff x="0" y="0"/>
            <a:chExt cx="1273499" cy="2941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3499" cy="2941916"/>
            </a:xfrm>
            <a:custGeom>
              <a:avLst/>
              <a:gdLst/>
              <a:ahLst/>
              <a:cxnLst/>
              <a:rect l="l" t="t" r="r" b="b"/>
              <a:pathLst>
                <a:path w="1273499" h="2941916">
                  <a:moveTo>
                    <a:pt x="0" y="0"/>
                  </a:moveTo>
                  <a:lnTo>
                    <a:pt x="1273499" y="0"/>
                  </a:lnTo>
                  <a:lnTo>
                    <a:pt x="1273499" y="2941916"/>
                  </a:lnTo>
                  <a:lnTo>
                    <a:pt x="0" y="2941916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73499" cy="2999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33047" y="1019175"/>
            <a:ext cx="153603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D3D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3047" y="896783"/>
            <a:ext cx="1572072" cy="263834"/>
            <a:chOff x="0" y="0"/>
            <a:chExt cx="414044" cy="694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87522" y="2008030"/>
            <a:ext cx="9204440" cy="4602220"/>
          </a:xfrm>
          <a:custGeom>
            <a:avLst/>
            <a:gdLst/>
            <a:ahLst/>
            <a:cxnLst/>
            <a:rect l="l" t="t" r="r" b="b"/>
            <a:pathLst>
              <a:path w="9204440" h="4602220">
                <a:moveTo>
                  <a:pt x="0" y="0"/>
                </a:moveTo>
                <a:lnTo>
                  <a:pt x="9204440" y="0"/>
                </a:lnTo>
                <a:lnTo>
                  <a:pt x="9204440" y="4602220"/>
                </a:lnTo>
                <a:lnTo>
                  <a:pt x="0" y="4602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62725" y="1900327"/>
            <a:ext cx="7474405" cy="4817626"/>
          </a:xfrm>
          <a:custGeom>
            <a:avLst/>
            <a:gdLst/>
            <a:ahLst/>
            <a:cxnLst/>
            <a:rect l="l" t="t" r="r" b="b"/>
            <a:pathLst>
              <a:path w="7474405" h="4817626">
                <a:moveTo>
                  <a:pt x="0" y="0"/>
                </a:moveTo>
                <a:lnTo>
                  <a:pt x="7474405" y="0"/>
                </a:lnTo>
                <a:lnTo>
                  <a:pt x="7474405" y="4817626"/>
                </a:lnTo>
                <a:lnTo>
                  <a:pt x="0" y="4817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82396" y="7043506"/>
            <a:ext cx="7429053" cy="2922906"/>
          </a:xfrm>
          <a:custGeom>
            <a:avLst/>
            <a:gdLst/>
            <a:ahLst/>
            <a:cxnLst/>
            <a:rect l="l" t="t" r="r" b="b"/>
            <a:pathLst>
              <a:path w="7429053" h="2922906">
                <a:moveTo>
                  <a:pt x="0" y="0"/>
                </a:moveTo>
                <a:lnTo>
                  <a:pt x="7429053" y="0"/>
                </a:lnTo>
                <a:lnTo>
                  <a:pt x="7429053" y="2922906"/>
                </a:lnTo>
                <a:lnTo>
                  <a:pt x="0" y="2922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0619" y="2228567"/>
            <a:ext cx="6290108" cy="6353376"/>
          </a:xfrm>
          <a:custGeom>
            <a:avLst/>
            <a:gdLst/>
            <a:ahLst/>
            <a:cxnLst/>
            <a:rect l="l" t="t" r="r" b="b"/>
            <a:pathLst>
              <a:path w="6290108" h="6353376">
                <a:moveTo>
                  <a:pt x="0" y="0"/>
                </a:moveTo>
                <a:lnTo>
                  <a:pt x="6290108" y="0"/>
                </a:lnTo>
                <a:lnTo>
                  <a:pt x="6290108" y="6353376"/>
                </a:lnTo>
                <a:lnTo>
                  <a:pt x="0" y="6353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85320" y="2488095"/>
            <a:ext cx="9473980" cy="5834320"/>
          </a:xfrm>
          <a:custGeom>
            <a:avLst/>
            <a:gdLst/>
            <a:ahLst/>
            <a:cxnLst/>
            <a:rect l="l" t="t" r="r" b="b"/>
            <a:pathLst>
              <a:path w="9473980" h="5834320">
                <a:moveTo>
                  <a:pt x="0" y="0"/>
                </a:moveTo>
                <a:lnTo>
                  <a:pt x="9473980" y="0"/>
                </a:lnTo>
                <a:lnTo>
                  <a:pt x="9473980" y="5834320"/>
                </a:lnTo>
                <a:lnTo>
                  <a:pt x="0" y="5834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369" y="2217167"/>
            <a:ext cx="15225261" cy="759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r>
              <a:rPr lang="en-US" sz="2617" dirty="0">
                <a:solidFill>
                  <a:srgbClr val="000000"/>
                </a:solidFill>
                <a:latin typeface="Poppins Light"/>
              </a:rPr>
              <a:t>Manhattan and Brooklyn dominate Airbnb listings, reflecting host preference</a:t>
            </a:r>
            <a:r>
              <a:rPr lang="en-US" sz="2617" dirty="0" smtClean="0">
                <a:solidFill>
                  <a:srgbClr val="000000"/>
                </a:solidFill>
                <a:latin typeface="Poppins Light"/>
              </a:rPr>
              <a:t>.</a:t>
            </a: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endParaRPr lang="en-US" sz="2617" dirty="0">
              <a:solidFill>
                <a:srgbClr val="000000"/>
              </a:solidFill>
              <a:latin typeface="Poppins Light"/>
            </a:endParaRP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r>
              <a:rPr lang="en-US" sz="2617" dirty="0">
                <a:solidFill>
                  <a:srgbClr val="000000"/>
                </a:solidFill>
                <a:latin typeface="Poppins Light"/>
              </a:rPr>
              <a:t>Entire homes/apartments are popular, indicating a preference for privacy among guests</a:t>
            </a:r>
            <a:r>
              <a:rPr lang="en-US" sz="2617" dirty="0" smtClean="0">
                <a:solidFill>
                  <a:srgbClr val="000000"/>
                </a:solidFill>
                <a:latin typeface="Poppins Light"/>
              </a:rPr>
              <a:t>.</a:t>
            </a: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endParaRPr lang="en-US" sz="2617" dirty="0">
              <a:solidFill>
                <a:srgbClr val="000000"/>
              </a:solidFill>
              <a:latin typeface="Poppins Light"/>
            </a:endParaRP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r>
              <a:rPr lang="en-US" sz="2617" dirty="0">
                <a:solidFill>
                  <a:srgbClr val="000000"/>
                </a:solidFill>
                <a:latin typeface="Poppins Light"/>
              </a:rPr>
              <a:t>Williamsburg and Bedford-Stuyvesant are highly rated and popular neighborhoods</a:t>
            </a:r>
            <a:r>
              <a:rPr lang="en-US" sz="2617" dirty="0" smtClean="0">
                <a:solidFill>
                  <a:srgbClr val="000000"/>
                </a:solidFill>
                <a:latin typeface="Poppins Light"/>
              </a:rPr>
              <a:t>.</a:t>
            </a: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endParaRPr lang="en-US" sz="2617" dirty="0">
              <a:solidFill>
                <a:srgbClr val="000000"/>
              </a:solidFill>
              <a:latin typeface="Poppins Light"/>
            </a:endParaRP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r>
              <a:rPr lang="en-US" sz="2617" dirty="0">
                <a:solidFill>
                  <a:srgbClr val="000000"/>
                </a:solidFill>
                <a:latin typeface="Poppins Light"/>
              </a:rPr>
              <a:t>Hotel rooms have high guest satisfaction, despite fewer listings</a:t>
            </a:r>
            <a:r>
              <a:rPr lang="en-US" sz="2617" dirty="0" smtClean="0">
                <a:solidFill>
                  <a:srgbClr val="000000"/>
                </a:solidFill>
                <a:latin typeface="Poppins Light"/>
              </a:rPr>
              <a:t>.</a:t>
            </a: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endParaRPr lang="en-US" sz="2617" dirty="0">
              <a:solidFill>
                <a:srgbClr val="000000"/>
              </a:solidFill>
              <a:latin typeface="Poppins Light"/>
            </a:endParaRP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r>
              <a:rPr lang="en-US" sz="2617" dirty="0">
                <a:solidFill>
                  <a:srgbClr val="000000"/>
                </a:solidFill>
                <a:latin typeface="Poppins Light"/>
              </a:rPr>
              <a:t>Pricing varies widely, challenging the notion of Airbnb as always costlier</a:t>
            </a:r>
            <a:r>
              <a:rPr lang="en-US" sz="2617" dirty="0" smtClean="0">
                <a:solidFill>
                  <a:srgbClr val="000000"/>
                </a:solidFill>
                <a:latin typeface="Poppins Light"/>
              </a:rPr>
              <a:t>.</a:t>
            </a: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endParaRPr lang="en-US" sz="2617" dirty="0">
              <a:solidFill>
                <a:srgbClr val="000000"/>
              </a:solidFill>
              <a:latin typeface="Poppins Light"/>
            </a:endParaRP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r>
              <a:rPr lang="en-US" sz="2617" dirty="0">
                <a:solidFill>
                  <a:srgbClr val="000000"/>
                </a:solidFill>
                <a:latin typeface="Poppins Light"/>
              </a:rPr>
              <a:t>Host activity shows weak correlation with revenue</a:t>
            </a:r>
            <a:r>
              <a:rPr lang="en-US" sz="2617" dirty="0" smtClean="0">
                <a:solidFill>
                  <a:srgbClr val="000000"/>
                </a:solidFill>
                <a:latin typeface="Poppins Light"/>
              </a:rPr>
              <a:t>.</a:t>
            </a: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endParaRPr lang="en-US" sz="2617" dirty="0">
              <a:solidFill>
                <a:srgbClr val="000000"/>
              </a:solidFill>
              <a:latin typeface="Poppins Light"/>
            </a:endParaRP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r>
              <a:rPr lang="en-US" sz="2617" dirty="0">
                <a:solidFill>
                  <a:srgbClr val="000000"/>
                </a:solidFill>
                <a:latin typeface="Poppins Light"/>
              </a:rPr>
              <a:t>Positive reviews moderately influence listing popularity</a:t>
            </a:r>
            <a:r>
              <a:rPr lang="en-US" sz="2617" dirty="0" smtClean="0">
                <a:solidFill>
                  <a:srgbClr val="000000"/>
                </a:solidFill>
                <a:latin typeface="Poppins Light"/>
              </a:rPr>
              <a:t>.</a:t>
            </a:r>
          </a:p>
          <a:p>
            <a:pPr marL="565057" lvl="1" indent="-282529">
              <a:lnSpc>
                <a:spcPts val="3664"/>
              </a:lnSpc>
              <a:buFont typeface="Arial"/>
              <a:buChar char="•"/>
            </a:pPr>
            <a:endParaRPr lang="en-US" sz="2617" dirty="0">
              <a:solidFill>
                <a:srgbClr val="000000"/>
              </a:solidFill>
              <a:latin typeface="Poppins Light"/>
            </a:endParaRPr>
          </a:p>
          <a:p>
            <a:pPr marL="565057" lvl="1" indent="-282529">
              <a:lnSpc>
                <a:spcPts val="3664"/>
              </a:lnSpc>
              <a:spcBef>
                <a:spcPct val="0"/>
              </a:spcBef>
              <a:buFont typeface="Arial"/>
              <a:buChar char="•"/>
            </a:pPr>
            <a:r>
              <a:rPr lang="en-US" sz="2617" dirty="0">
                <a:solidFill>
                  <a:srgbClr val="000000"/>
                </a:solidFill>
                <a:latin typeface="Poppins Light"/>
              </a:rPr>
              <a:t>Higher occupancy drives revenue for NYC Airbnb hosts.</a:t>
            </a:r>
          </a:p>
          <a:p>
            <a:pPr algn="l">
              <a:lnSpc>
                <a:spcPts val="3664"/>
              </a:lnSpc>
              <a:spcBef>
                <a:spcPct val="0"/>
              </a:spcBef>
            </a:pPr>
            <a:endParaRPr lang="en-US" sz="2617" dirty="0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266669" y="1101755"/>
            <a:ext cx="3442634" cy="78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000000"/>
                </a:solidFill>
                <a:latin typeface="Poppins Bold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44429" y="1591036"/>
            <a:ext cx="3442634" cy="78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000000"/>
                </a:solidFill>
                <a:latin typeface="Poppins Bold"/>
              </a:rPr>
              <a:t>Dashboard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6261" y="5038725"/>
            <a:ext cx="9135479" cy="66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3737" u="sng" dirty="0">
                <a:solidFill>
                  <a:srgbClr val="000000"/>
                </a:solidFill>
                <a:latin typeface="Arimo"/>
                <a:hlinkClick r:id="rId2" tooltip="https://dashapp-zxxyphmjaq-ue.a.run.app"/>
              </a:rPr>
              <a:t>https://dashapp-zxxyphmjaq-ue.a.run.app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0863" y="4877355"/>
            <a:ext cx="7626275" cy="105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3"/>
              </a:lnSpc>
            </a:pPr>
            <a:r>
              <a:rPr lang="en-US" sz="7517" dirty="0">
                <a:solidFill>
                  <a:srgbClr val="000000"/>
                </a:solidFill>
                <a:latin typeface="DM Serif Display"/>
              </a:rPr>
              <a:t>Thank </a:t>
            </a:r>
            <a:r>
              <a:rPr lang="en-US" sz="7517" dirty="0" smtClean="0">
                <a:solidFill>
                  <a:srgbClr val="000000"/>
                </a:solidFill>
                <a:latin typeface="DM Serif Display"/>
              </a:rPr>
              <a:t>You</a:t>
            </a:r>
            <a:endParaRPr lang="en-US" sz="7517" dirty="0">
              <a:solidFill>
                <a:srgbClr val="000000"/>
              </a:solidFill>
              <a:latin typeface="DM Serif Display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-579803" y="1038225"/>
            <a:ext cx="1939926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8357964" y="896783"/>
            <a:ext cx="1572072" cy="263834"/>
            <a:chOff x="0" y="0"/>
            <a:chExt cx="414044" cy="694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-266229"/>
            <a:ext cx="0" cy="1099031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157906" y="6840742"/>
            <a:ext cx="18602694" cy="3563852"/>
            <a:chOff x="0" y="0"/>
            <a:chExt cx="2882044" cy="552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2044" cy="552134"/>
            </a:xfrm>
            <a:custGeom>
              <a:avLst/>
              <a:gdLst/>
              <a:ahLst/>
              <a:cxnLst/>
              <a:rect l="l" t="t" r="r" b="b"/>
              <a:pathLst>
                <a:path w="2882044" h="552134">
                  <a:moveTo>
                    <a:pt x="0" y="0"/>
                  </a:moveTo>
                  <a:lnTo>
                    <a:pt x="2882044" y="0"/>
                  </a:lnTo>
                  <a:lnTo>
                    <a:pt x="2882044" y="552134"/>
                  </a:lnTo>
                  <a:lnTo>
                    <a:pt x="0" y="552134"/>
                  </a:lnTo>
                  <a:close/>
                </a:path>
              </a:pathLst>
            </a:custGeom>
            <a:blipFill>
              <a:blip r:embed="rId2"/>
              <a:stretch>
                <a:fillRect t="-124048" b="-124048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102730" y="2042417"/>
            <a:ext cx="4971795" cy="105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43"/>
              </a:lnSpc>
            </a:pPr>
            <a:r>
              <a:rPr lang="en-US" sz="7517" dirty="0" smtClean="0">
                <a:solidFill>
                  <a:srgbClr val="000000"/>
                </a:solidFill>
                <a:latin typeface="DM Serif Display"/>
              </a:rPr>
              <a:t>Content</a:t>
            </a:r>
            <a:endParaRPr lang="en-US" sz="7517" dirty="0">
              <a:solidFill>
                <a:srgbClr val="000000"/>
              </a:solidFill>
              <a:latin typeface="DM Serif Displa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98550" y="1549417"/>
            <a:ext cx="1007152" cy="47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5"/>
              </a:lnSpc>
            </a:pPr>
            <a:r>
              <a:rPr lang="en-US" sz="3500">
                <a:solidFill>
                  <a:srgbClr val="000000"/>
                </a:solidFill>
                <a:latin typeface="DM Serif Display"/>
              </a:rPr>
              <a:t>01.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3587" y="1549417"/>
            <a:ext cx="1007152" cy="47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5"/>
              </a:lnSpc>
            </a:pPr>
            <a:r>
              <a:rPr lang="en-US" sz="3500">
                <a:solidFill>
                  <a:srgbClr val="000000"/>
                </a:solidFill>
                <a:latin typeface="DM Serif Display"/>
              </a:rPr>
              <a:t>05.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98550" y="2898311"/>
            <a:ext cx="1007152" cy="47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5"/>
              </a:lnSpc>
            </a:pPr>
            <a:r>
              <a:rPr lang="en-US" sz="3500">
                <a:solidFill>
                  <a:srgbClr val="000000"/>
                </a:solidFill>
                <a:latin typeface="DM Serif Display"/>
              </a:rPr>
              <a:t>02.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03587" y="2898311"/>
            <a:ext cx="1007152" cy="47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5"/>
              </a:lnSpc>
            </a:pPr>
            <a:r>
              <a:rPr lang="en-US" sz="3500">
                <a:solidFill>
                  <a:srgbClr val="000000"/>
                </a:solidFill>
                <a:latin typeface="DM Serif Display"/>
              </a:rPr>
              <a:t>06.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98550" y="4176230"/>
            <a:ext cx="1007152" cy="47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5"/>
              </a:lnSpc>
            </a:pPr>
            <a:r>
              <a:rPr lang="en-US" sz="3500">
                <a:solidFill>
                  <a:srgbClr val="000000"/>
                </a:solidFill>
                <a:latin typeface="DM Serif Display"/>
              </a:rPr>
              <a:t>03.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98550" y="5348291"/>
            <a:ext cx="1007152" cy="47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5"/>
              </a:lnSpc>
            </a:pPr>
            <a:r>
              <a:rPr lang="en-US" sz="3500">
                <a:solidFill>
                  <a:srgbClr val="000000"/>
                </a:solidFill>
                <a:latin typeface="DM Serif Display"/>
              </a:rPr>
              <a:t>04.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05702" y="1529975"/>
            <a:ext cx="2219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 Light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10739" y="2784011"/>
            <a:ext cx="218185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 Light"/>
              </a:rPr>
              <a:t>Dashboard (GCP)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05702" y="2709307"/>
            <a:ext cx="2494719" cy="849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dirty="0">
                <a:solidFill>
                  <a:srgbClr val="000000"/>
                </a:solidFill>
                <a:latin typeface="Poppins Light"/>
              </a:rPr>
              <a:t>Dataset </a:t>
            </a:r>
            <a:r>
              <a:rPr lang="en-US" sz="2399" dirty="0" smtClean="0">
                <a:solidFill>
                  <a:srgbClr val="000000"/>
                </a:solidFill>
                <a:latin typeface="Poppins Light"/>
              </a:rPr>
              <a:t>Description</a:t>
            </a:r>
            <a:endParaRPr lang="en-US" sz="2399" dirty="0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110739" y="1529975"/>
            <a:ext cx="240711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 Light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5702" y="3997431"/>
            <a:ext cx="2995898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dirty="0" smtClean="0">
                <a:solidFill>
                  <a:srgbClr val="000000"/>
                </a:solidFill>
                <a:latin typeface="Poppins Light"/>
              </a:rPr>
              <a:t>Data Preprocessing and PCA</a:t>
            </a:r>
            <a:endParaRPr lang="en-US" sz="2399" dirty="0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805702" y="5328868"/>
            <a:ext cx="277004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 Light"/>
              </a:rPr>
              <a:t>Data Visualization</a:t>
            </a:r>
          </a:p>
        </p:txBody>
      </p:sp>
      <p:grpSp>
        <p:nvGrpSpPr>
          <p:cNvPr id="18" name="Group 18"/>
          <p:cNvGrpSpPr/>
          <p:nvPr/>
        </p:nvGrpSpPr>
        <p:grpSpPr>
          <a:xfrm rot="-5400000">
            <a:off x="242664" y="2067254"/>
            <a:ext cx="1572072" cy="263834"/>
            <a:chOff x="0" y="0"/>
            <a:chExt cx="414044" cy="694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24263" y="5858002"/>
            <a:ext cx="5020538" cy="2916530"/>
            <a:chOff x="0" y="0"/>
            <a:chExt cx="777813" cy="451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7813" cy="451847"/>
            </a:xfrm>
            <a:custGeom>
              <a:avLst/>
              <a:gdLst/>
              <a:ahLst/>
              <a:cxnLst/>
              <a:rect l="l" t="t" r="r" b="b"/>
              <a:pathLst>
                <a:path w="777813" h="451847">
                  <a:moveTo>
                    <a:pt x="0" y="0"/>
                  </a:moveTo>
                  <a:lnTo>
                    <a:pt x="777813" y="0"/>
                  </a:lnTo>
                  <a:lnTo>
                    <a:pt x="777813" y="451847"/>
                  </a:lnTo>
                  <a:lnTo>
                    <a:pt x="0" y="451847"/>
                  </a:lnTo>
                  <a:close/>
                </a:path>
              </a:pathLst>
            </a:custGeom>
            <a:blipFill>
              <a:blip r:embed="rId2"/>
              <a:stretch>
                <a:fillRect t="-7398" b="-739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17594" y="-102895"/>
            <a:ext cx="5600945" cy="10533086"/>
            <a:chOff x="0" y="0"/>
            <a:chExt cx="867733" cy="163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7733" cy="1631851"/>
            </a:xfrm>
            <a:custGeom>
              <a:avLst/>
              <a:gdLst/>
              <a:ahLst/>
              <a:cxnLst/>
              <a:rect l="l" t="t" r="r" b="b"/>
              <a:pathLst>
                <a:path w="867733" h="1631851">
                  <a:moveTo>
                    <a:pt x="0" y="0"/>
                  </a:moveTo>
                  <a:lnTo>
                    <a:pt x="867733" y="0"/>
                  </a:lnTo>
                  <a:lnTo>
                    <a:pt x="867733" y="1631851"/>
                  </a:lnTo>
                  <a:lnTo>
                    <a:pt x="0" y="1631851"/>
                  </a:lnTo>
                  <a:close/>
                </a:path>
              </a:pathLst>
            </a:custGeom>
            <a:blipFill>
              <a:blip r:embed="rId3"/>
              <a:stretch>
                <a:fillRect l="-19268" r="-1926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24263" y="1716140"/>
            <a:ext cx="5020538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20"/>
              </a:lnSpc>
            </a:pPr>
            <a:r>
              <a:rPr lang="en-US" sz="6000">
                <a:solidFill>
                  <a:srgbClr val="000000"/>
                </a:solidFill>
                <a:latin typeface="DM Serif Display"/>
              </a:rPr>
              <a:t>What is Airbnb?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7075" y="3646556"/>
            <a:ext cx="11688841" cy="236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492" lvl="1" indent="-240246" algn="just">
              <a:lnSpc>
                <a:spcPts val="3115"/>
              </a:lnSpc>
              <a:buFont typeface="Arial"/>
              <a:buChar char="•"/>
            </a:pPr>
            <a:r>
              <a:rPr lang="en-US" sz="2225" dirty="0">
                <a:solidFill>
                  <a:srgbClr val="000000"/>
                </a:solidFill>
                <a:latin typeface="Poppins Light"/>
              </a:rPr>
              <a:t>Airbnb: Global online marketplace.</a:t>
            </a:r>
          </a:p>
          <a:p>
            <a:pPr marL="480492" lvl="1" indent="-240246" algn="just">
              <a:lnSpc>
                <a:spcPts val="3115"/>
              </a:lnSpc>
              <a:buFont typeface="Arial"/>
              <a:buChar char="•"/>
            </a:pPr>
            <a:r>
              <a:rPr lang="en-US" sz="2225" dirty="0">
                <a:solidFill>
                  <a:srgbClr val="000000"/>
                </a:solidFill>
                <a:latin typeface="Poppins Light"/>
              </a:rPr>
              <a:t>Enables listing, finding, and booking accommodations.</a:t>
            </a:r>
          </a:p>
          <a:p>
            <a:pPr marL="480492" lvl="1" indent="-240246" algn="just">
              <a:lnSpc>
                <a:spcPts val="3115"/>
              </a:lnSpc>
              <a:buFont typeface="Arial"/>
              <a:buChar char="•"/>
            </a:pPr>
            <a:r>
              <a:rPr lang="en-US" sz="2225" dirty="0">
                <a:solidFill>
                  <a:srgbClr val="000000"/>
                </a:solidFill>
                <a:latin typeface="Poppins Light"/>
              </a:rPr>
              <a:t>Offers diverse options.</a:t>
            </a:r>
          </a:p>
          <a:p>
            <a:pPr marL="480492" lvl="1" indent="-240246" algn="just">
              <a:lnSpc>
                <a:spcPts val="3115"/>
              </a:lnSpc>
              <a:buFont typeface="Arial"/>
              <a:buChar char="•"/>
            </a:pPr>
            <a:r>
              <a:rPr lang="en-US" sz="2225" dirty="0">
                <a:solidFill>
                  <a:srgbClr val="000000"/>
                </a:solidFill>
                <a:latin typeface="Poppins Light"/>
              </a:rPr>
              <a:t>Primarily for short-term stays</a:t>
            </a:r>
          </a:p>
          <a:p>
            <a:pPr algn="just">
              <a:lnSpc>
                <a:spcPts val="3115"/>
              </a:lnSpc>
            </a:pPr>
            <a:endParaRPr lang="en-US" sz="2225" dirty="0">
              <a:solidFill>
                <a:srgbClr val="000000"/>
              </a:solidFill>
              <a:latin typeface="Poppins Light"/>
            </a:endParaRPr>
          </a:p>
          <a:p>
            <a:pPr algn="just">
              <a:lnSpc>
                <a:spcPts val="3115"/>
              </a:lnSpc>
            </a:pPr>
            <a:endParaRPr lang="en-US" sz="2225" dirty="0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24263" y="849672"/>
            <a:ext cx="269436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50">
                <a:solidFill>
                  <a:srgbClr val="000000"/>
                </a:solidFill>
                <a:latin typeface="Poppi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01</a:t>
            </a:r>
          </a:p>
        </p:txBody>
      </p:sp>
      <p:sp>
        <p:nvSpPr>
          <p:cNvPr id="13" name="AutoShape 13"/>
          <p:cNvSpPr/>
          <p:nvPr/>
        </p:nvSpPr>
        <p:spPr>
          <a:xfrm>
            <a:off x="9518623" y="1038225"/>
            <a:ext cx="930083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7141706" y="896783"/>
            <a:ext cx="1572072" cy="263834"/>
            <a:chOff x="0" y="0"/>
            <a:chExt cx="414044" cy="694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8036" y="2873339"/>
            <a:ext cx="8268435" cy="10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3"/>
              </a:lnSpc>
            </a:pPr>
            <a:r>
              <a:rPr lang="en-US" sz="3900">
                <a:solidFill>
                  <a:srgbClr val="000000"/>
                </a:solidFill>
                <a:latin typeface="DM Serif Display"/>
              </a:rPr>
              <a:t>NYC Airbnb accommodations</a:t>
            </a:r>
          </a:p>
          <a:p>
            <a:pPr>
              <a:lnSpc>
                <a:spcPts val="4173"/>
              </a:lnSpc>
            </a:pPr>
            <a:endParaRPr lang="en-US" sz="3900">
              <a:solidFill>
                <a:srgbClr val="000000"/>
              </a:solidFill>
              <a:latin typeface="DM Serif Displa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450896" y="0"/>
            <a:ext cx="4863288" cy="4187040"/>
            <a:chOff x="0" y="0"/>
            <a:chExt cx="753451" cy="6486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3451" cy="648682"/>
            </a:xfrm>
            <a:custGeom>
              <a:avLst/>
              <a:gdLst/>
              <a:ahLst/>
              <a:cxnLst/>
              <a:rect l="l" t="t" r="r" b="b"/>
              <a:pathLst>
                <a:path w="753451" h="648682">
                  <a:moveTo>
                    <a:pt x="0" y="0"/>
                  </a:moveTo>
                  <a:lnTo>
                    <a:pt x="753451" y="0"/>
                  </a:lnTo>
                  <a:lnTo>
                    <a:pt x="753451" y="648682"/>
                  </a:lnTo>
                  <a:lnTo>
                    <a:pt x="0" y="648682"/>
                  </a:lnTo>
                  <a:close/>
                </a:path>
              </a:pathLst>
            </a:custGeom>
            <a:blipFill>
              <a:blip r:embed="rId2"/>
              <a:stretch>
                <a:fillRect t="-37113" b="-3711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3450896" y="4370669"/>
            <a:ext cx="5008622" cy="6011581"/>
            <a:chOff x="0" y="0"/>
            <a:chExt cx="883514" cy="1060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514" cy="1060434"/>
            </a:xfrm>
            <a:custGeom>
              <a:avLst/>
              <a:gdLst/>
              <a:ahLst/>
              <a:cxnLst/>
              <a:rect l="l" t="t" r="r" b="b"/>
              <a:pathLst>
                <a:path w="883514" h="1060434">
                  <a:moveTo>
                    <a:pt x="0" y="0"/>
                  </a:moveTo>
                  <a:lnTo>
                    <a:pt x="883514" y="0"/>
                  </a:lnTo>
                  <a:lnTo>
                    <a:pt x="883514" y="1060434"/>
                  </a:lnTo>
                  <a:lnTo>
                    <a:pt x="0" y="1060434"/>
                  </a:lnTo>
                  <a:close/>
                </a:path>
              </a:pathLst>
            </a:custGeom>
            <a:blipFill>
              <a:blip r:embed="rId3"/>
              <a:stretch>
                <a:fillRect t="-12919" b="-1291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644096" y="5652519"/>
            <a:ext cx="4626617" cy="4729731"/>
            <a:chOff x="0" y="0"/>
            <a:chExt cx="1095905" cy="11203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5905" cy="1120329"/>
            </a:xfrm>
            <a:custGeom>
              <a:avLst/>
              <a:gdLst/>
              <a:ahLst/>
              <a:cxnLst/>
              <a:rect l="l" t="t" r="r" b="b"/>
              <a:pathLst>
                <a:path w="1095905" h="1120329">
                  <a:moveTo>
                    <a:pt x="0" y="0"/>
                  </a:moveTo>
                  <a:lnTo>
                    <a:pt x="1095905" y="0"/>
                  </a:lnTo>
                  <a:lnTo>
                    <a:pt x="1095905" y="1120329"/>
                  </a:lnTo>
                  <a:lnTo>
                    <a:pt x="0" y="1120329"/>
                  </a:lnTo>
                  <a:close/>
                </a:path>
              </a:pathLst>
            </a:custGeom>
            <a:blipFill>
              <a:blip r:embed="rId4"/>
              <a:stretch>
                <a:fillRect l="-26671" r="-26671"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 flipV="1">
            <a:off x="1698036" y="1038225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8644096" y="-447545"/>
            <a:ext cx="4626617" cy="5887967"/>
            <a:chOff x="0" y="0"/>
            <a:chExt cx="1095905" cy="13946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5905" cy="1394680"/>
            </a:xfrm>
            <a:custGeom>
              <a:avLst/>
              <a:gdLst/>
              <a:ahLst/>
              <a:cxnLst/>
              <a:rect l="l" t="t" r="r" b="b"/>
              <a:pathLst>
                <a:path w="1095905" h="1394680">
                  <a:moveTo>
                    <a:pt x="0" y="0"/>
                  </a:moveTo>
                  <a:lnTo>
                    <a:pt x="1095905" y="0"/>
                  </a:lnTo>
                  <a:lnTo>
                    <a:pt x="1095905" y="1394680"/>
                  </a:lnTo>
                  <a:lnTo>
                    <a:pt x="0" y="1394680"/>
                  </a:lnTo>
                  <a:close/>
                </a:path>
              </a:pathLst>
            </a:custGeom>
            <a:blipFill>
              <a:blip r:embed="rId5"/>
              <a:stretch>
                <a:fillRect t="-8933" b="-8933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96899" y="4204001"/>
            <a:ext cx="5869736" cy="117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Poppins Light"/>
              </a:rPr>
              <a:t>Observations: 102,600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Poppins Light"/>
              </a:rPr>
              <a:t>Numerical columns: 27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Poppins Light"/>
              </a:rPr>
              <a:t>Categorical columns: 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8036" y="1705284"/>
            <a:ext cx="362746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50">
                <a:solidFill>
                  <a:srgbClr val="000000"/>
                </a:solidFill>
                <a:latin typeface="Poppins"/>
              </a:rPr>
              <a:t>DATASET DESCRIPTION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45745" y="906308"/>
            <a:ext cx="1572072" cy="263834"/>
            <a:chOff x="0" y="0"/>
            <a:chExt cx="414044" cy="694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D3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1015" y="1894777"/>
            <a:ext cx="8268435" cy="55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3"/>
              </a:lnSpc>
            </a:pPr>
            <a:r>
              <a:rPr lang="en-US" sz="3900" dirty="0">
                <a:solidFill>
                  <a:srgbClr val="000000"/>
                </a:solidFill>
                <a:latin typeface="DM Serif Display"/>
              </a:rPr>
              <a:t>Data </a:t>
            </a:r>
            <a:r>
              <a:rPr lang="en-US" sz="3900" dirty="0" smtClean="0">
                <a:solidFill>
                  <a:srgbClr val="000000"/>
                </a:solidFill>
                <a:latin typeface="DM Serif Display"/>
              </a:rPr>
              <a:t>Preprocessing and PCA</a:t>
            </a:r>
            <a:endParaRPr lang="en-US" sz="3900" dirty="0">
              <a:solidFill>
                <a:srgbClr val="000000"/>
              </a:solidFill>
              <a:latin typeface="DM Serif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75619" y="2816623"/>
            <a:ext cx="671485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oppins Light"/>
              </a:rPr>
              <a:t>Removed Nan </a:t>
            </a:r>
            <a:r>
              <a:rPr lang="en-US" sz="2000" dirty="0" smtClean="0">
                <a:solidFill>
                  <a:srgbClr val="000000"/>
                </a:solidFill>
                <a:latin typeface="Poppins Light"/>
              </a:rPr>
              <a:t>values.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oppins Light"/>
              </a:rPr>
              <a:t>R</a:t>
            </a:r>
            <a:r>
              <a:rPr lang="en-US" sz="2000" dirty="0" smtClean="0">
                <a:solidFill>
                  <a:srgbClr val="000000"/>
                </a:solidFill>
                <a:latin typeface="Poppins Light"/>
              </a:rPr>
              <a:t>emoved </a:t>
            </a:r>
            <a:r>
              <a:rPr lang="en-US" sz="2000" dirty="0">
                <a:solidFill>
                  <a:srgbClr val="000000"/>
                </a:solidFill>
                <a:latin typeface="Poppins Light"/>
              </a:rPr>
              <a:t>duplicate values.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oppins Light"/>
              </a:rPr>
              <a:t>Made corrections like </a:t>
            </a:r>
            <a:r>
              <a:rPr lang="en-US" sz="2000" dirty="0" err="1">
                <a:solidFill>
                  <a:srgbClr val="000000"/>
                </a:solidFill>
                <a:latin typeface="Poppins Light"/>
              </a:rPr>
              <a:t>brookln</a:t>
            </a:r>
            <a:r>
              <a:rPr lang="en-US" sz="2000" dirty="0">
                <a:solidFill>
                  <a:srgbClr val="000000"/>
                </a:solidFill>
                <a:latin typeface="Poppins Light"/>
              </a:rPr>
              <a:t> to </a:t>
            </a:r>
            <a:r>
              <a:rPr lang="en-US" sz="2000" dirty="0" smtClean="0">
                <a:solidFill>
                  <a:srgbClr val="000000"/>
                </a:solidFill>
                <a:latin typeface="Poppins Light"/>
              </a:rPr>
              <a:t>Brooklyn.</a:t>
            </a:r>
            <a:endParaRPr lang="en-US" sz="2000" dirty="0">
              <a:solidFill>
                <a:srgbClr val="000000"/>
              </a:solidFill>
              <a:latin typeface="Poppins Light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oppins Light"/>
              </a:rPr>
              <a:t>Corrected typos and inconsistent </a:t>
            </a:r>
            <a:r>
              <a:rPr lang="en-US" sz="2000" dirty="0" smtClean="0">
                <a:solidFill>
                  <a:srgbClr val="000000"/>
                </a:solidFill>
                <a:latin typeface="Poppins Light"/>
              </a:rPr>
              <a:t>capitalization.</a:t>
            </a:r>
            <a:endParaRPr lang="en-US" sz="2000" dirty="0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75619" y="5255298"/>
            <a:ext cx="14592349" cy="3249661"/>
          </a:xfrm>
          <a:custGeom>
            <a:avLst/>
            <a:gdLst/>
            <a:ahLst/>
            <a:cxnLst/>
            <a:rect l="l" t="t" r="r" b="b"/>
            <a:pathLst>
              <a:path w="14592349" h="3249661">
                <a:moveTo>
                  <a:pt x="0" y="0"/>
                </a:moveTo>
                <a:lnTo>
                  <a:pt x="14592349" y="0"/>
                </a:lnTo>
                <a:lnTo>
                  <a:pt x="14592349" y="3249661"/>
                </a:lnTo>
                <a:lnTo>
                  <a:pt x="0" y="3249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003113" y="1019175"/>
            <a:ext cx="10990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10083" y="906308"/>
            <a:ext cx="1572072" cy="263834"/>
            <a:chOff x="0" y="0"/>
            <a:chExt cx="414044" cy="694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04003" y="-408558"/>
            <a:ext cx="1601470" cy="10758508"/>
            <a:chOff x="0" y="0"/>
            <a:chExt cx="421786" cy="28335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1786" cy="2833517"/>
            </a:xfrm>
            <a:custGeom>
              <a:avLst/>
              <a:gdLst/>
              <a:ahLst/>
              <a:cxnLst/>
              <a:rect l="l" t="t" r="r" b="b"/>
              <a:pathLst>
                <a:path w="421786" h="2833517">
                  <a:moveTo>
                    <a:pt x="0" y="0"/>
                  </a:moveTo>
                  <a:lnTo>
                    <a:pt x="421786" y="0"/>
                  </a:lnTo>
                  <a:lnTo>
                    <a:pt x="421786" y="2833517"/>
                  </a:lnTo>
                  <a:lnTo>
                    <a:pt x="0" y="283351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21786" cy="2890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98574" y="1318646"/>
            <a:ext cx="7229431" cy="4775567"/>
          </a:xfrm>
          <a:custGeom>
            <a:avLst/>
            <a:gdLst/>
            <a:ahLst/>
            <a:cxnLst/>
            <a:rect l="l" t="t" r="r" b="b"/>
            <a:pathLst>
              <a:path w="7229431" h="4775567">
                <a:moveTo>
                  <a:pt x="0" y="0"/>
                </a:moveTo>
                <a:lnTo>
                  <a:pt x="7229431" y="0"/>
                </a:lnTo>
                <a:lnTo>
                  <a:pt x="7229431" y="4775567"/>
                </a:lnTo>
                <a:lnTo>
                  <a:pt x="0" y="4775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" r="-44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747230" y="1318646"/>
            <a:ext cx="7760297" cy="4775567"/>
          </a:xfrm>
          <a:custGeom>
            <a:avLst/>
            <a:gdLst/>
            <a:ahLst/>
            <a:cxnLst/>
            <a:rect l="l" t="t" r="r" b="b"/>
            <a:pathLst>
              <a:path w="7760297" h="4775567">
                <a:moveTo>
                  <a:pt x="0" y="0"/>
                </a:moveTo>
                <a:lnTo>
                  <a:pt x="7760297" y="0"/>
                </a:lnTo>
                <a:lnTo>
                  <a:pt x="7760297" y="4775567"/>
                </a:lnTo>
                <a:lnTo>
                  <a:pt x="0" y="4775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383704" y="6379963"/>
            <a:ext cx="11795302" cy="3630833"/>
          </a:xfrm>
          <a:custGeom>
            <a:avLst/>
            <a:gdLst/>
            <a:ahLst/>
            <a:cxnLst/>
            <a:rect l="l" t="t" r="r" b="b"/>
            <a:pathLst>
              <a:path w="11795302" h="3630833">
                <a:moveTo>
                  <a:pt x="0" y="0"/>
                </a:moveTo>
                <a:lnTo>
                  <a:pt x="11795302" y="0"/>
                </a:lnTo>
                <a:lnTo>
                  <a:pt x="11795302" y="3630834"/>
                </a:lnTo>
                <a:lnTo>
                  <a:pt x="0" y="3630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48600" y="298017"/>
            <a:ext cx="3882794" cy="631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173"/>
              </a:lnSpc>
            </a:pPr>
            <a:r>
              <a:rPr lang="en-US" sz="3600" dirty="0" smtClean="0">
                <a:solidFill>
                  <a:srgbClr val="000000"/>
                </a:solidFill>
                <a:latin typeface="DM Serif Display"/>
              </a:rPr>
              <a:t>Data Visualization</a:t>
            </a:r>
            <a:endParaRPr lang="en-US" sz="3600" dirty="0">
              <a:solidFill>
                <a:srgbClr val="000000"/>
              </a:solidFill>
              <a:latin typeface="DM Serif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99927" y="-117341"/>
            <a:ext cx="4835317" cy="11170089"/>
            <a:chOff x="0" y="0"/>
            <a:chExt cx="1273499" cy="2941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3499" cy="2941916"/>
            </a:xfrm>
            <a:custGeom>
              <a:avLst/>
              <a:gdLst/>
              <a:ahLst/>
              <a:cxnLst/>
              <a:rect l="l" t="t" r="r" b="b"/>
              <a:pathLst>
                <a:path w="1273499" h="2941916">
                  <a:moveTo>
                    <a:pt x="0" y="0"/>
                  </a:moveTo>
                  <a:lnTo>
                    <a:pt x="1273499" y="0"/>
                  </a:lnTo>
                  <a:lnTo>
                    <a:pt x="1273499" y="2941916"/>
                  </a:lnTo>
                  <a:lnTo>
                    <a:pt x="0" y="2941916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73499" cy="2999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33047" y="1019175"/>
            <a:ext cx="153603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479329" y="8504959"/>
            <a:ext cx="1028198" cy="10281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D3D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3047" y="896783"/>
            <a:ext cx="1572072" cy="263834"/>
            <a:chOff x="0" y="0"/>
            <a:chExt cx="414044" cy="694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9844" y="1273050"/>
            <a:ext cx="9363491" cy="3940659"/>
          </a:xfrm>
          <a:custGeom>
            <a:avLst/>
            <a:gdLst/>
            <a:ahLst/>
            <a:cxnLst/>
            <a:rect l="l" t="t" r="r" b="b"/>
            <a:pathLst>
              <a:path w="9363491" h="3940659">
                <a:moveTo>
                  <a:pt x="0" y="0"/>
                </a:moveTo>
                <a:lnTo>
                  <a:pt x="9363490" y="0"/>
                </a:lnTo>
                <a:lnTo>
                  <a:pt x="9363490" y="3940659"/>
                </a:lnTo>
                <a:lnTo>
                  <a:pt x="0" y="3940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9990" y="5467704"/>
            <a:ext cx="7510344" cy="4477999"/>
          </a:xfrm>
          <a:custGeom>
            <a:avLst/>
            <a:gdLst/>
            <a:ahLst/>
            <a:cxnLst/>
            <a:rect l="l" t="t" r="r" b="b"/>
            <a:pathLst>
              <a:path w="7510344" h="4477999">
                <a:moveTo>
                  <a:pt x="0" y="0"/>
                </a:moveTo>
                <a:lnTo>
                  <a:pt x="7510345" y="0"/>
                </a:lnTo>
                <a:lnTo>
                  <a:pt x="7510345" y="4477998"/>
                </a:lnTo>
                <a:lnTo>
                  <a:pt x="0" y="447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48407" y="2528487"/>
            <a:ext cx="7621293" cy="5878433"/>
          </a:xfrm>
          <a:custGeom>
            <a:avLst/>
            <a:gdLst/>
            <a:ahLst/>
            <a:cxnLst/>
            <a:rect l="l" t="t" r="r" b="b"/>
            <a:pathLst>
              <a:path w="7621293" h="5878433">
                <a:moveTo>
                  <a:pt x="0" y="0"/>
                </a:moveTo>
                <a:lnTo>
                  <a:pt x="7621292" y="0"/>
                </a:lnTo>
                <a:lnTo>
                  <a:pt x="7621292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667795" y="8688807"/>
            <a:ext cx="651265" cy="5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6" spc="243">
                <a:solidFill>
                  <a:srgbClr val="000000"/>
                </a:solidFill>
                <a:latin typeface="Poppins Bold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3289" y="1028700"/>
            <a:ext cx="7582140" cy="3867131"/>
          </a:xfrm>
          <a:custGeom>
            <a:avLst/>
            <a:gdLst/>
            <a:ahLst/>
            <a:cxnLst/>
            <a:rect l="l" t="t" r="r" b="b"/>
            <a:pathLst>
              <a:path w="7582140" h="3867131">
                <a:moveTo>
                  <a:pt x="0" y="0"/>
                </a:moveTo>
                <a:lnTo>
                  <a:pt x="7582140" y="0"/>
                </a:lnTo>
                <a:lnTo>
                  <a:pt x="7582140" y="3867131"/>
                </a:lnTo>
                <a:lnTo>
                  <a:pt x="0" y="386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920" y="5748710"/>
            <a:ext cx="9144000" cy="3111089"/>
          </a:xfrm>
          <a:custGeom>
            <a:avLst/>
            <a:gdLst/>
            <a:ahLst/>
            <a:cxnLst/>
            <a:rect l="l" t="t" r="r" b="b"/>
            <a:pathLst>
              <a:path w="9144000" h="3111089">
                <a:moveTo>
                  <a:pt x="0" y="0"/>
                </a:moveTo>
                <a:lnTo>
                  <a:pt x="9144000" y="0"/>
                </a:lnTo>
                <a:lnTo>
                  <a:pt x="9144000" y="3111089"/>
                </a:lnTo>
                <a:lnTo>
                  <a:pt x="0" y="31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59038" y="2136186"/>
            <a:ext cx="7000262" cy="5168068"/>
          </a:xfrm>
          <a:custGeom>
            <a:avLst/>
            <a:gdLst/>
            <a:ahLst/>
            <a:cxnLst/>
            <a:rect l="l" t="t" r="r" b="b"/>
            <a:pathLst>
              <a:path w="7000262" h="5168068">
                <a:moveTo>
                  <a:pt x="0" y="0"/>
                </a:moveTo>
                <a:lnTo>
                  <a:pt x="7000262" y="0"/>
                </a:lnTo>
                <a:lnTo>
                  <a:pt x="7000262" y="5168068"/>
                </a:lnTo>
                <a:lnTo>
                  <a:pt x="0" y="5168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60" t="-2342" r="-57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24452"/>
            <a:ext cx="11811000" cy="10270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208</Words>
  <Application>Microsoft Office PowerPoint</Application>
  <PresentationFormat>Custom</PresentationFormat>
  <Paragraphs>61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DM Serif Display</vt:lpstr>
      <vt:lpstr>Arial</vt:lpstr>
      <vt:lpstr>Poppins Bold</vt:lpstr>
      <vt:lpstr>Poppins</vt:lpstr>
      <vt:lpstr>Arimo</vt:lpstr>
      <vt:lpstr>Calibri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Insights: Uncovering Accommodation Trends</dc:title>
  <cp:lastModifiedBy>Admin</cp:lastModifiedBy>
  <cp:revision>21</cp:revision>
  <dcterms:created xsi:type="dcterms:W3CDTF">2006-08-16T00:00:00Z</dcterms:created>
  <dcterms:modified xsi:type="dcterms:W3CDTF">2024-04-25T00:23:41Z</dcterms:modified>
  <dc:identifier>DAGC5Z8XtH4</dc:identifier>
</cp:coreProperties>
</file>